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58" r:id="rId5"/>
    <p:sldId id="266" r:id="rId6"/>
    <p:sldId id="268" r:id="rId7"/>
    <p:sldId id="269" r:id="rId8"/>
    <p:sldId id="270" r:id="rId9"/>
    <p:sldId id="262" r:id="rId10"/>
    <p:sldId id="260" r:id="rId11"/>
    <p:sldId id="261" r:id="rId12"/>
    <p:sldId id="263" r:id="rId13"/>
    <p:sldId id="264" r:id="rId14"/>
    <p:sldId id="265" r:id="rId15"/>
    <p:sldId id="271" r:id="rId1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29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73A43-03FC-44E7-874E-C9756A87AA51}" type="datetimeFigureOut">
              <a:rPr lang="pt-BR" smtClean="0"/>
              <a:t>14/11/2019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18061-6878-431D-BEA5-59B6488DA21A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73A43-03FC-44E7-874E-C9756A87AA51}" type="datetimeFigureOut">
              <a:rPr lang="pt-BR" smtClean="0"/>
              <a:t>14/11/2019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18061-6878-431D-BEA5-59B6488DA21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73A43-03FC-44E7-874E-C9756A87AA51}" type="datetimeFigureOut">
              <a:rPr lang="pt-BR" smtClean="0"/>
              <a:t>14/11/2019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18061-6878-431D-BEA5-59B6488DA21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73A43-03FC-44E7-874E-C9756A87AA51}" type="datetimeFigureOut">
              <a:rPr lang="pt-BR" smtClean="0"/>
              <a:t>14/11/2019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18061-6878-431D-BEA5-59B6488DA21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73A43-03FC-44E7-874E-C9756A87AA51}" type="datetimeFigureOut">
              <a:rPr lang="pt-BR" smtClean="0"/>
              <a:t>14/11/2019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18061-6878-431D-BEA5-59B6488DA21A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73A43-03FC-44E7-874E-C9756A87AA51}" type="datetimeFigureOut">
              <a:rPr lang="pt-BR" smtClean="0"/>
              <a:t>14/11/2019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18061-6878-431D-BEA5-59B6488DA21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73A43-03FC-44E7-874E-C9756A87AA51}" type="datetimeFigureOut">
              <a:rPr lang="pt-BR" smtClean="0"/>
              <a:t>14/11/2019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18061-6878-431D-BEA5-59B6488DA21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73A43-03FC-44E7-874E-C9756A87AA51}" type="datetimeFigureOut">
              <a:rPr lang="pt-BR" smtClean="0"/>
              <a:t>14/11/2019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18061-6878-431D-BEA5-59B6488DA21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73A43-03FC-44E7-874E-C9756A87AA51}" type="datetimeFigureOut">
              <a:rPr lang="pt-BR" smtClean="0"/>
              <a:t>14/11/2019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18061-6878-431D-BEA5-59B6488DA21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73A43-03FC-44E7-874E-C9756A87AA51}" type="datetimeFigureOut">
              <a:rPr lang="pt-BR" smtClean="0"/>
              <a:t>14/11/2019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18061-6878-431D-BEA5-59B6488DA21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com Único Canto Aparado e Arredondad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ângulo retângu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73A43-03FC-44E7-874E-C9756A87AA51}" type="datetimeFigureOut">
              <a:rPr lang="pt-BR" smtClean="0"/>
              <a:t>14/11/2019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4418061-6878-431D-BEA5-59B6488DA21A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/>
              <a:t>Clique no ícone para adicionar uma imagem</a:t>
            </a:r>
            <a:endParaRPr kumimoji="0" lang="en-US" dirty="0"/>
          </a:p>
        </p:txBody>
      </p:sp>
      <p:sp>
        <p:nvSpPr>
          <p:cNvPr id="10" name="Forma liv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a liv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os estilos do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073A43-03FC-44E7-874E-C9756A87AA51}" type="datetimeFigureOut">
              <a:rPr lang="pt-BR" smtClean="0"/>
              <a:t>14/11/2019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4418061-6878-431D-BEA5-59B6488DA21A}" type="slidenum">
              <a:rPr lang="pt-BR" smtClean="0"/>
              <a:t>‹nº›</a:t>
            </a:fld>
            <a:endParaRPr lang="pt-BR"/>
          </a:p>
        </p:txBody>
      </p:sp>
      <p:grpSp>
        <p:nvGrpSpPr>
          <p:cNvPr id="2" name="Gru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a liv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a liv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Análise dos Resultados Financeiros do BRB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/>
              <a:t>3º trimestre de 2019</a:t>
            </a:r>
          </a:p>
          <a:p>
            <a:endParaRPr lang="pt-BR" dirty="0"/>
          </a:p>
          <a:p>
            <a:r>
              <a:rPr lang="pt-BR" dirty="0"/>
              <a:t>Subseção DIEESE – Sindicato dos Bancários de Brasília</a:t>
            </a:r>
          </a:p>
          <a:p>
            <a:endParaRPr lang="pt-BR" dirty="0"/>
          </a:p>
          <a:p>
            <a:r>
              <a:rPr lang="pt-BR" dirty="0"/>
              <a:t>14/11/19</a:t>
            </a:r>
          </a:p>
        </p:txBody>
      </p:sp>
      <p:pic>
        <p:nvPicPr>
          <p:cNvPr id="4" name="Imagem 3" descr="pack logos sindicato dos bancários de brasília-01 (1)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54230"/>
            <a:ext cx="2714644" cy="1624545"/>
          </a:xfrm>
          <a:prstGeom prst="rect">
            <a:avLst/>
          </a:prstGeom>
        </p:spPr>
      </p:pic>
      <p:pic>
        <p:nvPicPr>
          <p:cNvPr id="5" name="Imagem 4" descr="logoaprovadovf_DIEESE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20272" y="5030579"/>
            <a:ext cx="1695450" cy="1524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Carteira de crédito – BRB 3º tri/19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Ao final de setembro de 2019, a carteira de crédito ampla alcançou saldo de R$10,1 bilhões, avanço de 12,4% em 12 meses; </a:t>
            </a:r>
          </a:p>
          <a:p>
            <a:pPr algn="just"/>
            <a:r>
              <a:rPr lang="pt-BR" dirty="0"/>
              <a:t>O crédito consignado continuou sendo o principal destaque com saldo de R$ 5,6 bilhões e evolução de 17,8% em 12 meses e de 7,6% no trimestre;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Carteira de Crédito – BRB 3º tri/19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/>
              <a:t>Já as operações de credito rural, que atingiram o saldo de R$ 274 milhões no 3º trimestre de 2019, tiveram crescimento de 35,5% se comparado com o mesmo período do ano anterior;</a:t>
            </a:r>
          </a:p>
          <a:p>
            <a:pPr algn="just"/>
            <a:r>
              <a:rPr lang="pt-BR" dirty="0"/>
              <a:t>Nos nove meses de 2019 foram contratadas cerca de R$ 6,0 bilhões em crédito, um crescimento de 21,4% comparado ao mesmo período do ano anterior. Já no 3T19, o montante contratado foi de R$ 2,3 bilhões, avanço de 45,3% se comparado com o 3T18;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Despesas – BRB 3º tri/19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pt-BR" dirty="0"/>
              <a:t>As despesas com pessoal no 3T19 alcançaram o montante de R$ 223,4 milhões, já descontados os valores relativos ao PDVI, no montante bruto de R$ 29,2 milhões, apresentando incremento de 3,5% quando comparado com igual período de 2018. No acumulado do 9M19, as despesas com pessoas totalizaram R$ 665,9 milhões, com crescimento de 3,7% em relação ao mesmo período de 2018 (a cobertura das despesas com pessoal pela receita de tarifas e serviços foi de 43,79%) ;</a:t>
            </a:r>
          </a:p>
          <a:p>
            <a:pPr algn="just"/>
            <a:r>
              <a:rPr lang="pt-BR" dirty="0"/>
              <a:t>Programa Incentivado de Desligamento Voluntário (PDVI) teve impacto de R$17,5 milhões no resultado do trimestre;</a:t>
            </a:r>
          </a:p>
          <a:p>
            <a:pPr algn="just"/>
            <a:endParaRPr lang="pt-BR" dirty="0"/>
          </a:p>
          <a:p>
            <a:endParaRPr lang="pt-B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Estrutura do BRB – BRB 3º tri/19</a:t>
            </a:r>
          </a:p>
        </p:txBody>
      </p:sp>
      <p:pic>
        <p:nvPicPr>
          <p:cNvPr id="4" name="Espaço Reservado para Conteúdo 3" descr="Sem título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1640" y="2132856"/>
            <a:ext cx="6147657" cy="3668896"/>
          </a:xfrm>
        </p:spPr>
      </p:pic>
      <p:sp>
        <p:nvSpPr>
          <p:cNvPr id="5" name="CaixaDeTexto 4"/>
          <p:cNvSpPr txBox="1"/>
          <p:nvPr/>
        </p:nvSpPr>
        <p:spPr>
          <a:xfrm>
            <a:off x="1835696" y="5951009"/>
            <a:ext cx="56436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/>
              <a:t>Fonte: Demonstrações Financeiras, Banco de Brasília 2008 a 2019.</a:t>
            </a:r>
          </a:p>
          <a:p>
            <a:pPr algn="ctr"/>
            <a:r>
              <a:rPr lang="pt-BR" sz="1200" dirty="0"/>
              <a:t>Elaboração: DIEESE – Subseção Bancários DF.</a:t>
            </a:r>
          </a:p>
        </p:txBody>
      </p:sp>
      <p:sp>
        <p:nvSpPr>
          <p:cNvPr id="6" name="CaixaDeTexto 5"/>
          <p:cNvSpPr txBox="1"/>
          <p:nvPr/>
        </p:nvSpPr>
        <p:spPr>
          <a:xfrm rot="16200000">
            <a:off x="6044677" y="3791326"/>
            <a:ext cx="31432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dirty="0"/>
              <a:t>*Em 2019 o lucro refere-se ao período entre janeiro e setembro.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Estrutura do BRB – BRB 3º tri/19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917687" y="1935163"/>
            <a:ext cx="7308626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CaixaDeTexto 4"/>
          <p:cNvSpPr txBox="1"/>
          <p:nvPr/>
        </p:nvSpPr>
        <p:spPr>
          <a:xfrm>
            <a:off x="1654017" y="6274175"/>
            <a:ext cx="65722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/>
              <a:t>Fonte: Demonstrações Financeiras do Banco de Brasília, 2019.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Obrigada!</a:t>
            </a: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Mariel Angeli Lopes</a:t>
            </a:r>
          </a:p>
          <a:p>
            <a:r>
              <a:rPr lang="pt-BR" dirty="0"/>
              <a:t>(mariel@dieese.org.br)</a:t>
            </a:r>
          </a:p>
        </p:txBody>
      </p:sp>
      <p:pic>
        <p:nvPicPr>
          <p:cNvPr id="6" name="Imagem 5" descr="pack logos sindicato dos bancários de brasília-01 (1)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596" y="4643446"/>
            <a:ext cx="2714644" cy="1624545"/>
          </a:xfrm>
          <a:prstGeom prst="rect">
            <a:avLst/>
          </a:prstGeom>
        </p:spPr>
      </p:pic>
      <p:pic>
        <p:nvPicPr>
          <p:cNvPr id="7" name="Imagem 6" descr="logoaprovadovf_DIEESE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15206" y="4857760"/>
            <a:ext cx="1695450" cy="1524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Destaques do Balanço – BRB 3º tri/19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sz="2400" dirty="0"/>
              <a:t>Lucro líquido cresceu para R$121,9 milhões no 3º trimestre de 2019, alta de 129,3% com relação ao 3º trimestre de 2018;</a:t>
            </a:r>
          </a:p>
          <a:p>
            <a:pPr algn="just"/>
            <a:r>
              <a:rPr lang="pt-BR" sz="2400" dirty="0"/>
              <a:t>Comparando 2019 com 2018, temos um lucro de R$283 milhões (crescimento de 50%);</a:t>
            </a:r>
          </a:p>
          <a:p>
            <a:pPr algn="just"/>
            <a:r>
              <a:rPr lang="pt-BR" sz="2400" dirty="0"/>
              <a:t>No 3T19, a margem financeira atingiu R$ 511,7 milhões, crescimento de 2,6% em relação ao 3T18. </a:t>
            </a:r>
          </a:p>
          <a:p>
            <a:pPr algn="just"/>
            <a:r>
              <a:rPr lang="pt-BR" sz="2400" dirty="0"/>
              <a:t>O destaque foi o desempenho do resultado de títulos e valores mobiliários (TVM), que no 3T19 totalizou R$ 69,2 milhões e crescimento de 11,7% em relação ao 3T18. </a:t>
            </a:r>
          </a:p>
          <a:p>
            <a:pPr algn="just"/>
            <a:r>
              <a:rPr lang="pt-BR" sz="2400" dirty="0"/>
              <a:t>A margem financeira alcançou R$ 1.493,4 milhões no período de 9 meses em 2019, praticamente estável em comparação com o mesmo período do ano anterior;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Destaques do Balanço – BRB 3º tri/19</a:t>
            </a:r>
          </a:p>
        </p:txBody>
      </p:sp>
      <p:pic>
        <p:nvPicPr>
          <p:cNvPr id="4" name="Espaço Reservado para Conteúdo 3" descr="Lucro_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3608" y="1988840"/>
            <a:ext cx="6350193" cy="3550938"/>
          </a:xfrm>
        </p:spPr>
      </p:pic>
      <p:sp>
        <p:nvSpPr>
          <p:cNvPr id="5" name="CaixaDeTexto 4"/>
          <p:cNvSpPr txBox="1"/>
          <p:nvPr/>
        </p:nvSpPr>
        <p:spPr>
          <a:xfrm>
            <a:off x="1396903" y="5669637"/>
            <a:ext cx="56436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/>
              <a:t>Fonte: Demonstrações Financeiras, Banco de Brasília 2007 a 2019.</a:t>
            </a:r>
          </a:p>
          <a:p>
            <a:pPr algn="ctr"/>
            <a:r>
              <a:rPr lang="pt-BR" sz="1200" dirty="0"/>
              <a:t>Elaboração: DIEESE – Subseção Bancários DF.</a:t>
            </a:r>
          </a:p>
        </p:txBody>
      </p:sp>
      <p:sp>
        <p:nvSpPr>
          <p:cNvPr id="7" name="CaixaDeTexto 6"/>
          <p:cNvSpPr txBox="1"/>
          <p:nvPr/>
        </p:nvSpPr>
        <p:spPr>
          <a:xfrm rot="16200000">
            <a:off x="5929887" y="3656587"/>
            <a:ext cx="31432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dirty="0"/>
              <a:t>*Em 2019 o lucro refere-se ao período entre janeiro e setembro.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Destaques do Balanço – BRB 3º tri/19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O crescimento das operações de crédito, recuperação de créditos inadimplentes, menor custo com captações, aumento das receitas com tarifas e prestação de serviços e além do crescimento dos negócios com cartões de crédito, seguridade e da financeira BRB foram os fatores essenciais para o lucro recorde do BRB.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Destaques do Balanço – BRB 3º tri/19</a:t>
            </a:r>
          </a:p>
        </p:txBody>
      </p:sp>
      <p:pic>
        <p:nvPicPr>
          <p:cNvPr id="4" name="Espaço Reservado para Conteúdo 3" descr="rentabilidade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71604" y="1928802"/>
            <a:ext cx="5990232" cy="3487171"/>
          </a:xfrm>
        </p:spPr>
      </p:pic>
      <p:sp>
        <p:nvSpPr>
          <p:cNvPr id="6" name="CaixaDeTexto 5"/>
          <p:cNvSpPr txBox="1"/>
          <p:nvPr/>
        </p:nvSpPr>
        <p:spPr>
          <a:xfrm>
            <a:off x="1857356" y="5429264"/>
            <a:ext cx="56436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/>
              <a:t>Fonte: Demonstrações Financeiras, Banco de Brasília 2011 a 2019.</a:t>
            </a:r>
          </a:p>
          <a:p>
            <a:pPr algn="ctr"/>
            <a:r>
              <a:rPr lang="pt-BR" sz="1200" dirty="0"/>
              <a:t>Elaboração: DIEESE – Subseção Bancários DF.</a:t>
            </a:r>
          </a:p>
        </p:txBody>
      </p:sp>
      <p:sp>
        <p:nvSpPr>
          <p:cNvPr id="7" name="CaixaDeTexto 6"/>
          <p:cNvSpPr txBox="1"/>
          <p:nvPr/>
        </p:nvSpPr>
        <p:spPr>
          <a:xfrm rot="16200000">
            <a:off x="6179920" y="3535592"/>
            <a:ext cx="31432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dirty="0"/>
              <a:t>*Em 2019 o lucro refere-se ao período entre janeiro e setembro.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Destaques do Balanço – BRB 3º tri/19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/>
              <a:t>Em setembro de 2019, o índice de inadimplência manteve-se em 2,0%, estável em relação a junho de 2019 e redução de 0,2 p.p em relação a setembro de 2018. O índice do BRB permanece abaixo do mercado que foi de 3,1%;</a:t>
            </a:r>
          </a:p>
          <a:p>
            <a:pPr algn="just"/>
            <a:r>
              <a:rPr lang="pt-BR" dirty="0"/>
              <a:t>Despesas com provisão para devedores duvidosos (PDD) reduzidas em 72,6%, no comparativo do 3T19 com 3T18 e 52,0% comparando os nove meses de 2018 com mesmo período de 2018 (PDD 3T2019: R$20,8 milhões);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Destaques do Balanço – BRB 3º tri/19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/>
              <a:t>As receitas com prestação de serviços e tarifas no 3o trimestre de 2019 somaram R$ 104,8 milhões, crescimento de 7,5% em relação ao mesmo período de 2018. No acumulado 9M2019, o montante de receitas arrecadadas foi de R$ 291,6 milhões, 5,5% maior do que o ano passado;</a:t>
            </a:r>
          </a:p>
          <a:p>
            <a:pPr algn="just"/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Carteira de Crédito – BRB 3º tri/19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2000240"/>
            <a:ext cx="8229600" cy="2244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CaixaDeTexto 4"/>
          <p:cNvSpPr txBox="1"/>
          <p:nvPr/>
        </p:nvSpPr>
        <p:spPr>
          <a:xfrm>
            <a:off x="1142976" y="4286256"/>
            <a:ext cx="65722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/>
              <a:t>Fonte: Demonstrações Financeiras do Banco de Brasília, 2019.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Carteira de Crédito – BRB 3º tri/19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/>
              <a:t>O avanço da carteira de crédito foi influenciado pelo crédito comercial que representa 67,8% da carteira, com saldo de R$ 6,9 bilhões e expansão de 14,2% em 12 meses;</a:t>
            </a:r>
          </a:p>
          <a:p>
            <a:pPr algn="just"/>
            <a:r>
              <a:rPr lang="pt-BR" dirty="0"/>
              <a:t> Também se observa o crescimento da carteira de cartões, com saldo de R$ 541 milhões em setembro de 2019 e crescimento acumulado de 12 meses de 32,2%;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158</TotalTime>
  <Words>916</Words>
  <Application>Microsoft Office PowerPoint</Application>
  <PresentationFormat>Apresentação na tela (4:3)</PresentationFormat>
  <Paragraphs>50</Paragraphs>
  <Slides>15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9" baseType="lpstr">
      <vt:lpstr>Calibri</vt:lpstr>
      <vt:lpstr>Constantia</vt:lpstr>
      <vt:lpstr>Wingdings 2</vt:lpstr>
      <vt:lpstr>Fluxo</vt:lpstr>
      <vt:lpstr>Análise dos Resultados Financeiros do BRB</vt:lpstr>
      <vt:lpstr>Destaques do Balanço – BRB 3º tri/19</vt:lpstr>
      <vt:lpstr>Destaques do Balanço – BRB 3º tri/19</vt:lpstr>
      <vt:lpstr>Destaques do Balanço – BRB 3º tri/19</vt:lpstr>
      <vt:lpstr>Destaques do Balanço – BRB 3º tri/19</vt:lpstr>
      <vt:lpstr>Destaques do Balanço – BRB 3º tri/19</vt:lpstr>
      <vt:lpstr>Destaques do Balanço – BRB 3º tri/19</vt:lpstr>
      <vt:lpstr>Carteira de Crédito – BRB 3º tri/19</vt:lpstr>
      <vt:lpstr>Carteira de Crédito – BRB 3º tri/19</vt:lpstr>
      <vt:lpstr>Carteira de crédito – BRB 3º tri/19</vt:lpstr>
      <vt:lpstr>Carteira de Crédito – BRB 3º tri/19</vt:lpstr>
      <vt:lpstr>Despesas – BRB 3º tri/19</vt:lpstr>
      <vt:lpstr>Estrutura do BRB – BRB 3º tri/19</vt:lpstr>
      <vt:lpstr>Estrutura do BRB – BRB 3º tri/19</vt:lpstr>
      <vt:lpstr>Obrigada!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Análise dos Resultados Financeiros do BRB</dc:title>
  <dc:creator>mariel</dc:creator>
  <cp:lastModifiedBy>Mariel</cp:lastModifiedBy>
  <cp:revision>4</cp:revision>
  <dcterms:created xsi:type="dcterms:W3CDTF">2019-11-14T15:34:50Z</dcterms:created>
  <dcterms:modified xsi:type="dcterms:W3CDTF">2019-11-14T19:45:33Z</dcterms:modified>
</cp:coreProperties>
</file>